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7" r:id="rId2"/>
    <p:sldId id="273" r:id="rId3"/>
    <p:sldId id="275" r:id="rId4"/>
    <p:sldId id="278" r:id="rId5"/>
    <p:sldId id="279" r:id="rId6"/>
    <p:sldId id="271" r:id="rId7"/>
  </p:sldIdLst>
  <p:sldSz cx="9655175" cy="5430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71C1"/>
    <a:srgbClr val="F7E1FF"/>
    <a:srgbClr val="EBB3FF"/>
    <a:srgbClr val="FFFFFD"/>
    <a:srgbClr val="232B32"/>
    <a:srgbClr val="3F3F3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441" autoAdjust="0"/>
  </p:normalViewPr>
  <p:slideViewPr>
    <p:cSldViewPr snapToGrid="0">
      <p:cViewPr>
        <p:scale>
          <a:sx n="75" d="100"/>
          <a:sy n="75" d="100"/>
        </p:scale>
        <p:origin x="124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8F1-DDC3-4F22-9D7B-4EBBA13734F9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200C-1496-4C0D-98F3-5A4FC304E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start with the simplest graph. We have the shake insensitive report by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 via mobile app. The number of report is encoded by color. The lighter color have a smaller number of reports than the darker. Now we know when earthquakes happened but where and how uncertain of this report need some extra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visualization we introduced in mini challenge 1. we can confirm the uncertainty information like those charts (have large gap of quantile 1 and quantile 3, also, the stroke of those chart is thin which mean there are a few report at that time). </a:t>
            </a:r>
          </a:p>
          <a:p>
            <a:endParaRPr lang="en-US" dirty="0"/>
          </a:p>
          <a:p>
            <a:r>
              <a:rPr lang="en-US" dirty="0"/>
              <a:t>And that story is different with another charts. Those 4 charts have the smaller gap and thicker stroke, therefore, the accuracy of provided information is very high.</a:t>
            </a:r>
          </a:p>
          <a:p>
            <a:endParaRPr lang="en-US" dirty="0"/>
          </a:p>
          <a:p>
            <a:r>
              <a:rPr lang="en-US" dirty="0"/>
              <a:t> Now we can confirm 3 specific time of earthquake happened in global scale.</a:t>
            </a:r>
          </a:p>
          <a:p>
            <a:r>
              <a:rPr lang="en-US" dirty="0"/>
              <a:t>And identify the local event and emergency reports with damaged larger than 7.5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Abnormal radian measurement of mobile sensor 10 can be the result of the Major earthquake or the result of high demand of medical in Old Town.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event and radian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897" y="888797"/>
            <a:ext cx="7241381" cy="1890736"/>
          </a:xfrm>
        </p:spPr>
        <p:txBody>
          <a:bodyPr anchor="b"/>
          <a:lstStyle>
            <a:lvl1pPr algn="ctr"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897" y="2852447"/>
            <a:ext cx="7241381" cy="1311195"/>
          </a:xfrm>
        </p:spPr>
        <p:txBody>
          <a:bodyPr/>
          <a:lstStyle>
            <a:lvl1pPr marL="0" indent="0" algn="ctr">
              <a:buNone/>
              <a:defRPr sz="1901"/>
            </a:lvl1pPr>
            <a:lvl2pPr marL="362057" indent="0" algn="ctr">
              <a:buNone/>
              <a:defRPr sz="1584"/>
            </a:lvl2pPr>
            <a:lvl3pPr marL="724113" indent="0" algn="ctr">
              <a:buNone/>
              <a:defRPr sz="1425"/>
            </a:lvl3pPr>
            <a:lvl4pPr marL="1086170" indent="0" algn="ctr">
              <a:buNone/>
              <a:defRPr sz="1267"/>
            </a:lvl4pPr>
            <a:lvl5pPr marL="1448227" indent="0" algn="ctr">
              <a:buNone/>
              <a:defRPr sz="1267"/>
            </a:lvl5pPr>
            <a:lvl6pPr marL="1810283" indent="0" algn="ctr">
              <a:buNone/>
              <a:defRPr sz="1267"/>
            </a:lvl6pPr>
            <a:lvl7pPr marL="2172340" indent="0" algn="ctr">
              <a:buNone/>
              <a:defRPr sz="1267"/>
            </a:lvl7pPr>
            <a:lvl8pPr marL="2534397" indent="0" algn="ctr">
              <a:buNone/>
              <a:defRPr sz="1267"/>
            </a:lvl8pPr>
            <a:lvl9pPr marL="2896453" indent="0" algn="ctr">
              <a:buNone/>
              <a:defRPr sz="1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9485" y="289142"/>
            <a:ext cx="2081897" cy="46023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793" y="289142"/>
            <a:ext cx="6125002" cy="46023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5" y="1353939"/>
            <a:ext cx="8327588" cy="2259077"/>
          </a:xfrm>
        </p:spPr>
        <p:txBody>
          <a:bodyPr anchor="b"/>
          <a:lstStyle>
            <a:lvl1pPr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765" y="3634388"/>
            <a:ext cx="8327588" cy="1187995"/>
          </a:xfrm>
        </p:spPr>
        <p:txBody>
          <a:bodyPr/>
          <a:lstStyle>
            <a:lvl1pPr marL="0" indent="0">
              <a:buNone/>
              <a:defRPr sz="1901">
                <a:solidFill>
                  <a:schemeClr val="tx1">
                    <a:tint val="75000"/>
                  </a:schemeClr>
                </a:solidFill>
              </a:defRPr>
            </a:lvl1pPr>
            <a:lvl2pPr marL="362057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2pPr>
            <a:lvl3pPr marL="72411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8617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4pPr>
            <a:lvl5pPr marL="144822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5pPr>
            <a:lvl6pPr marL="181028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6pPr>
            <a:lvl7pPr marL="217234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7pPr>
            <a:lvl8pPr marL="253439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8pPr>
            <a:lvl9pPr marL="289645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79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793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289142"/>
            <a:ext cx="8327588" cy="10497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051" y="1331310"/>
            <a:ext cx="4084591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051" y="1983764"/>
            <a:ext cx="4084591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7932" y="1331310"/>
            <a:ext cx="4104707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7932" y="1983764"/>
            <a:ext cx="4104707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707" y="781940"/>
            <a:ext cx="4887932" cy="3859415"/>
          </a:xfrm>
        </p:spPr>
        <p:txBody>
          <a:bodyPr/>
          <a:lstStyle>
            <a:lvl1pPr>
              <a:defRPr sz="2534"/>
            </a:lvl1pPr>
            <a:lvl2pPr>
              <a:defRPr sz="2217"/>
            </a:lvl2pPr>
            <a:lvl3pPr>
              <a:defRPr sz="1901"/>
            </a:lvl3pPr>
            <a:lvl4pPr>
              <a:defRPr sz="1584"/>
            </a:lvl4pPr>
            <a:lvl5pPr>
              <a:defRPr sz="1584"/>
            </a:lvl5pPr>
            <a:lvl6pPr>
              <a:defRPr sz="1584"/>
            </a:lvl6pPr>
            <a:lvl7pPr>
              <a:defRPr sz="1584"/>
            </a:lvl7pPr>
            <a:lvl8pPr>
              <a:defRPr sz="1584"/>
            </a:lvl8pPr>
            <a:lvl9pPr>
              <a:defRPr sz="15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04707" y="781940"/>
            <a:ext cx="4887932" cy="3859415"/>
          </a:xfrm>
        </p:spPr>
        <p:txBody>
          <a:bodyPr anchor="t"/>
          <a:lstStyle>
            <a:lvl1pPr marL="0" indent="0">
              <a:buNone/>
              <a:defRPr sz="2534"/>
            </a:lvl1pPr>
            <a:lvl2pPr marL="362057" indent="0">
              <a:buNone/>
              <a:defRPr sz="2217"/>
            </a:lvl2pPr>
            <a:lvl3pPr marL="724113" indent="0">
              <a:buNone/>
              <a:defRPr sz="1901"/>
            </a:lvl3pPr>
            <a:lvl4pPr marL="1086170" indent="0">
              <a:buNone/>
              <a:defRPr sz="1584"/>
            </a:lvl4pPr>
            <a:lvl5pPr marL="1448227" indent="0">
              <a:buNone/>
              <a:defRPr sz="1584"/>
            </a:lvl5pPr>
            <a:lvl6pPr marL="1810283" indent="0">
              <a:buNone/>
              <a:defRPr sz="1584"/>
            </a:lvl6pPr>
            <a:lvl7pPr marL="2172340" indent="0">
              <a:buNone/>
              <a:defRPr sz="1584"/>
            </a:lvl7pPr>
            <a:lvl8pPr marL="2534397" indent="0">
              <a:buNone/>
              <a:defRPr sz="1584"/>
            </a:lvl8pPr>
            <a:lvl9pPr marL="2896453" indent="0">
              <a:buNone/>
              <a:defRPr sz="158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3794" y="289142"/>
            <a:ext cx="8327588" cy="104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794" y="1445709"/>
            <a:ext cx="8327588" cy="344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3793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67B72-3D7C-4EEA-B99A-D18BABA0B59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8277" y="5033583"/>
            <a:ext cx="3258622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8968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4113" rtl="0" eaLnBrk="1" latinLnBrk="0" hangingPunct="1">
        <a:lnSpc>
          <a:spcPct val="90000"/>
        </a:lnSpc>
        <a:spcBef>
          <a:spcPct val="0"/>
        </a:spcBef>
        <a:buNone/>
        <a:defRPr sz="34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1028" indent="-181028" algn="l" defTabSz="724113" rtl="0" eaLnBrk="1" latinLnBrk="0" hangingPunct="1">
        <a:lnSpc>
          <a:spcPct val="90000"/>
        </a:lnSpc>
        <a:spcBef>
          <a:spcPts val="792"/>
        </a:spcBef>
        <a:buFont typeface="Arial" panose="020B0604020202020204" pitchFamily="34" charset="0"/>
        <a:buChar char="•"/>
        <a:defRPr sz="2217" kern="1200">
          <a:solidFill>
            <a:schemeClr val="tx1"/>
          </a:solidFill>
          <a:latin typeface="+mn-lt"/>
          <a:ea typeface="+mn-ea"/>
          <a:cs typeface="+mn-cs"/>
        </a:defRPr>
      </a:lvl1pPr>
      <a:lvl2pPr marL="54308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2pPr>
      <a:lvl3pPr marL="90514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6719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62925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99131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35336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71542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307748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6205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72411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8617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44822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1028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17234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3439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9645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34857D19-704C-4DDE-93C0-C729A846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1511140" y="2015543"/>
            <a:ext cx="6632893" cy="1399752"/>
          </a:xfrm>
          <a:prstGeom prst="rect">
            <a:avLst/>
          </a:prstGeom>
        </p:spPr>
        <p:txBody>
          <a:bodyPr vert="horz" lIns="43003" tIns="21502" rIns="43003" bIns="21502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VAST 2019 GRAND CHALLENGE</a:t>
            </a:r>
            <a:b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Voice from the People</a:t>
            </a:r>
          </a:p>
        </p:txBody>
      </p:sp>
    </p:spTree>
    <p:extLst>
      <p:ext uri="{BB962C8B-B14F-4D97-AF65-F5344CB8AC3E}">
        <p14:creationId xmlns:p14="http://schemas.microsoft.com/office/powerpoint/2010/main" val="2764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D33ED0BE-56BF-4994-B92C-C15ACE4A0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516986"/>
            <a:ext cx="9265578" cy="2931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A199B-2867-4F5A-BDB1-1F54B27C9D13}"/>
              </a:ext>
            </a:extLst>
          </p:cNvPr>
          <p:cNvSpPr txBox="1"/>
          <p:nvPr/>
        </p:nvSpPr>
        <p:spPr>
          <a:xfrm>
            <a:off x="3207911" y="3619500"/>
            <a:ext cx="37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Shake insensitive aggregated by hour 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CBBEC-B643-48CF-A53E-54CAC3F9E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-2597211"/>
            <a:ext cx="9582032" cy="2430937"/>
          </a:xfrm>
          <a:prstGeom prst="rect">
            <a:avLst/>
          </a:prstGeom>
        </p:spPr>
      </p:pic>
      <p:pic>
        <p:nvPicPr>
          <p:cNvPr id="17" name="i1">
            <a:hlinkClick r:id="" action="ppaction://media"/>
            <a:extLst>
              <a:ext uri="{FF2B5EF4-FFF2-40B4-BE49-F238E27FC236}">
                <a16:creationId xmlns:a16="http://schemas.microsoft.com/office/drawing/2014/main" id="{1DB48747-F222-4FAB-AB96-A3317E3D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55662" y="879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2140"/>
    </mc:Choice>
    <mc:Fallback xmlns="">
      <p:transition advClick="0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 descr="A picture containing object&#10;&#10;Description automatically generated">
            <a:extLst>
              <a:ext uri="{FF2B5EF4-FFF2-40B4-BE49-F238E27FC236}">
                <a16:creationId xmlns:a16="http://schemas.microsoft.com/office/drawing/2014/main" id="{737B354F-FF30-4213-8689-5D6793918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F23384-2651-44B7-B6B8-C25FA0607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217596"/>
            <a:ext cx="9582032" cy="243093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57AB36E-9F27-4DC9-9FBC-74936DDBCD9C}"/>
              </a:ext>
            </a:extLst>
          </p:cNvPr>
          <p:cNvGrpSpPr/>
          <p:nvPr/>
        </p:nvGrpSpPr>
        <p:grpSpPr>
          <a:xfrm>
            <a:off x="4712824" y="1969083"/>
            <a:ext cx="934918" cy="661843"/>
            <a:chOff x="4712824" y="2259426"/>
            <a:chExt cx="934918" cy="6618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54D78-A541-4A4E-A699-2D1243AA2048}"/>
                </a:ext>
              </a:extLst>
            </p:cNvPr>
            <p:cNvGrpSpPr/>
            <p:nvPr/>
          </p:nvGrpSpPr>
          <p:grpSpPr>
            <a:xfrm>
              <a:off x="4862754" y="2259426"/>
              <a:ext cx="784988" cy="308961"/>
              <a:chOff x="-1320476" y="2938876"/>
              <a:chExt cx="784988" cy="3089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4B16D0-35E8-46D2-90EC-40AC84DFA785}"/>
                  </a:ext>
                </a:extLst>
              </p:cNvPr>
              <p:cNvSpPr/>
              <p:nvPr/>
            </p:nvSpPr>
            <p:spPr>
              <a:xfrm>
                <a:off x="-1320476" y="294955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E2FB0EC-21F4-492A-A60F-621C31D7F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0" t="93831" r="47080" b="1963"/>
              <a:stretch/>
            </p:blipFill>
            <p:spPr>
              <a:xfrm>
                <a:off x="-1316206" y="2938876"/>
                <a:ext cx="780718" cy="25014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F6DE78-4531-467E-B353-F4A39B16A238}"/>
                </a:ext>
              </a:extLst>
            </p:cNvPr>
            <p:cNvSpPr/>
            <p:nvPr/>
          </p:nvSpPr>
          <p:spPr>
            <a:xfrm>
              <a:off x="4717095" y="2800221"/>
              <a:ext cx="316824" cy="1210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CBEA1F-84E4-4192-8D57-9136455EC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24" y="2568387"/>
              <a:ext cx="145659" cy="231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6CF455-057B-455C-A180-B1865214E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919" y="2568387"/>
              <a:ext cx="609552" cy="226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31FB6-45A8-4721-84BA-B9A67989C1FB}"/>
              </a:ext>
            </a:extLst>
          </p:cNvPr>
          <p:cNvGrpSpPr/>
          <p:nvPr/>
        </p:nvGrpSpPr>
        <p:grpSpPr>
          <a:xfrm>
            <a:off x="3030476" y="363714"/>
            <a:ext cx="930647" cy="674062"/>
            <a:chOff x="-1235307" y="1049345"/>
            <a:chExt cx="930647" cy="6740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D3273C-5C71-43A9-96AE-7B34B4A5E943}"/>
                </a:ext>
              </a:extLst>
            </p:cNvPr>
            <p:cNvGrpSpPr/>
            <p:nvPr/>
          </p:nvGrpSpPr>
          <p:grpSpPr>
            <a:xfrm>
              <a:off x="-1235307" y="1072240"/>
              <a:ext cx="930647" cy="651167"/>
              <a:chOff x="4712824" y="2270102"/>
              <a:chExt cx="930647" cy="6511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B1680A-C8BE-42BD-9E93-5DB6F357B90E}"/>
                  </a:ext>
                </a:extLst>
              </p:cNvPr>
              <p:cNvSpPr/>
              <p:nvPr/>
            </p:nvSpPr>
            <p:spPr>
              <a:xfrm>
                <a:off x="4862754" y="227010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AF65E9-8480-4362-AA81-E0F8CBBDE37E}"/>
                  </a:ext>
                </a:extLst>
              </p:cNvPr>
              <p:cNvSpPr/>
              <p:nvPr/>
            </p:nvSpPr>
            <p:spPr>
              <a:xfrm>
                <a:off x="4717095" y="2800221"/>
                <a:ext cx="316824" cy="1210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7F7D74-FE2F-49EA-8F06-BF908A2C1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2824" y="2568387"/>
                <a:ext cx="145659" cy="2318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50CD04-99C3-451B-BC61-CFE472AAF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3919" y="2568387"/>
                <a:ext cx="609552" cy="2264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A2B106-0631-46C5-AACA-3598C3A42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8" t="28325" r="65523" b="65808"/>
            <a:stretch/>
          </p:blipFill>
          <p:spPr>
            <a:xfrm>
              <a:off x="-1069347" y="1049345"/>
              <a:ext cx="737106" cy="344073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160991"/>
            <a:ext cx="1145921" cy="2633769"/>
            <a:chOff x="4757622" y="1444354"/>
            <a:chExt cx="1145921" cy="263376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633769"/>
              <a:chOff x="4757622" y="1444354"/>
              <a:chExt cx="1145921" cy="263376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43982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477035"/>
            <a:ext cx="1145921" cy="2742415"/>
            <a:chOff x="4757622" y="1444354"/>
            <a:chExt cx="1145921" cy="2742415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742415"/>
              <a:chOff x="4757622" y="1444354"/>
              <a:chExt cx="1145921" cy="2742415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5" y="1638300"/>
                <a:ext cx="0" cy="254846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196913"/>
            <a:ext cx="1182681" cy="2856927"/>
            <a:chOff x="4424801" y="1348651"/>
            <a:chExt cx="1182681" cy="2856927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856927"/>
              <a:chOff x="4424801" y="1348651"/>
              <a:chExt cx="1182681" cy="2856927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672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960326"/>
            <a:ext cx="1694719" cy="3093514"/>
            <a:chOff x="4424801" y="1348651"/>
            <a:chExt cx="1694719" cy="309351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93514"/>
              <a:chOff x="4424801" y="1348651"/>
              <a:chExt cx="1694719" cy="3093514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80386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826037"/>
            <a:ext cx="1284374" cy="3791683"/>
            <a:chOff x="4424801" y="1214362"/>
            <a:chExt cx="1284374" cy="379168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791683"/>
              <a:chOff x="4424801" y="1214362"/>
              <a:chExt cx="1284374" cy="3791683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3677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477035"/>
            <a:ext cx="2015194" cy="3015822"/>
            <a:chOff x="4757622" y="1444354"/>
            <a:chExt cx="2015194" cy="301582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3015822"/>
              <a:chOff x="4757622" y="1444354"/>
              <a:chExt cx="2015194" cy="3015822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82187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368736"/>
            <a:chOff x="389471" y="4909809"/>
            <a:chExt cx="1207931" cy="36873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230832"/>
              <a:chOff x="392107" y="4909809"/>
              <a:chExt cx="1141174" cy="2308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pic>
        <p:nvPicPr>
          <p:cNvPr id="60" name="Graphic 59" descr="Marker">
            <a:extLst>
              <a:ext uri="{FF2B5EF4-FFF2-40B4-BE49-F238E27FC236}">
                <a16:creationId xmlns:a16="http://schemas.microsoft.com/office/drawing/2014/main" id="{799EA2C4-00AB-4A8D-BC87-6BC7B8D09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571" y="3170710"/>
            <a:ext cx="215112" cy="215112"/>
          </a:xfrm>
          <a:prstGeom prst="rect">
            <a:avLst/>
          </a:prstGeom>
        </p:spPr>
      </p:pic>
      <p:pic>
        <p:nvPicPr>
          <p:cNvPr id="155" name="Graphic 154" descr="Marker">
            <a:extLst>
              <a:ext uri="{FF2B5EF4-FFF2-40B4-BE49-F238E27FC236}">
                <a16:creationId xmlns:a16="http://schemas.microsoft.com/office/drawing/2014/main" id="{DFB51F67-E48D-4E8D-B517-05CC5391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2996" y="1727620"/>
            <a:ext cx="215112" cy="215112"/>
          </a:xfrm>
          <a:prstGeom prst="rect">
            <a:avLst/>
          </a:prstGeom>
        </p:spPr>
      </p:pic>
      <p:pic>
        <p:nvPicPr>
          <p:cNvPr id="156" name="Graphic 155" descr="Marker">
            <a:extLst>
              <a:ext uri="{FF2B5EF4-FFF2-40B4-BE49-F238E27FC236}">
                <a16:creationId xmlns:a16="http://schemas.microsoft.com/office/drawing/2014/main" id="{6D2B771B-293C-4830-8690-6014DE5CD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5133" y="3129605"/>
            <a:ext cx="215112" cy="215112"/>
          </a:xfrm>
          <a:prstGeom prst="rect">
            <a:avLst/>
          </a:prstGeom>
        </p:spPr>
      </p:pic>
      <p:pic>
        <p:nvPicPr>
          <p:cNvPr id="157" name="Graphic 156" descr="Marker">
            <a:extLst>
              <a:ext uri="{FF2B5EF4-FFF2-40B4-BE49-F238E27FC236}">
                <a16:creationId xmlns:a16="http://schemas.microsoft.com/office/drawing/2014/main" id="{4E84CF61-3226-49B0-97B8-C07AB464C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1565" y="3277745"/>
            <a:ext cx="215112" cy="215112"/>
          </a:xfrm>
          <a:prstGeom prst="rect">
            <a:avLst/>
          </a:prstGeom>
        </p:spPr>
      </p:pic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082787"/>
            <a:ext cx="9182958" cy="2994137"/>
          </a:xfrm>
          <a:prstGeom prst="rect">
            <a:avLst/>
          </a:prstGeom>
        </p:spPr>
      </p:pic>
      <p:pic>
        <p:nvPicPr>
          <p:cNvPr id="160" name="gc1">
            <a:hlinkClick r:id="" action="ppaction://media"/>
            <a:extLst>
              <a:ext uri="{FF2B5EF4-FFF2-40B4-BE49-F238E27FC236}">
                <a16:creationId xmlns:a16="http://schemas.microsoft.com/office/drawing/2014/main" id="{79A2F1BA-B9FB-425C-9058-450C2136F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92201" y="174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2000">
        <p159:morph option="byObject"/>
      </p:transition>
    </mc:Choice>
    <mc:Fallback xmlns="">
      <p:transition spd="slow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9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38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359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859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359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859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359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 descr="A picture containing object&#10;&#10;Description automatically generated">
            <a:extLst>
              <a:ext uri="{FF2B5EF4-FFF2-40B4-BE49-F238E27FC236}">
                <a16:creationId xmlns:a16="http://schemas.microsoft.com/office/drawing/2014/main" id="{59A70E08-3F60-43D5-B749-AD5077B03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509570"/>
            <a:ext cx="9265578" cy="2931448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CCF6463-2390-4BC0-AC25-5FC3015BF6D6}"/>
              </a:ext>
            </a:extLst>
          </p:cNvPr>
          <p:cNvGrpSpPr/>
          <p:nvPr/>
        </p:nvGrpSpPr>
        <p:grpSpPr>
          <a:xfrm>
            <a:off x="645032" y="5565448"/>
            <a:ext cx="7937635" cy="10162023"/>
            <a:chOff x="-1" y="-433084"/>
            <a:chExt cx="12192002" cy="15608606"/>
          </a:xfrm>
          <a:solidFill>
            <a:schemeClr val="bg1"/>
          </a:solidFill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9D3B4396-6B10-4027-AE46-BD43EBB0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12944575"/>
              <a:ext cx="12192002" cy="22309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E855D32-2FAE-485B-8BB4-7DC1627F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9933597"/>
              <a:ext cx="12191995" cy="301097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1" name="Picture 17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39753C-79B5-40A7-960A-EDB5DC3B0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88"/>
            <a:stretch/>
          </p:blipFill>
          <p:spPr>
            <a:xfrm>
              <a:off x="1" y="5906672"/>
              <a:ext cx="12192000" cy="39904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3ADFF362-01E2-45C1-958D-DB2FD4C2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6634"/>
            <a:stretch/>
          </p:blipFill>
          <p:spPr>
            <a:xfrm>
              <a:off x="2147" y="4005631"/>
              <a:ext cx="12189854" cy="19388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3A612605-6EFC-44DF-B14E-D789DF36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32120"/>
              <a:ext cx="12192000" cy="400617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CF7A9F4-B4E8-49B7-BB4A-7F077AFF2E76}"/>
                </a:ext>
              </a:extLst>
            </p:cNvPr>
            <p:cNvCxnSpPr>
              <a:cxnSpLocks/>
            </p:cNvCxnSpPr>
            <p:nvPr/>
          </p:nvCxnSpPr>
          <p:spPr>
            <a:xfrm>
              <a:off x="6415520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00E6B23-8042-45A3-8D10-4B57E0F4291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17281CD-C939-4884-91FC-2238C82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8944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0C7D229-D60D-4B35-BD7B-734F53DB9624}"/>
                </a:ext>
              </a:extLst>
            </p:cNvPr>
            <p:cNvCxnSpPr>
              <a:cxnSpLocks/>
            </p:cNvCxnSpPr>
            <p:nvPr/>
          </p:nvCxnSpPr>
          <p:spPr>
            <a:xfrm>
              <a:off x="8605146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3AB0521-1C83-487C-83CF-5E507F4FFC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12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AC42779-B1C7-498D-8E4B-2A846D7312D6}"/>
                </a:ext>
              </a:extLst>
            </p:cNvPr>
            <p:cNvGrpSpPr/>
            <p:nvPr/>
          </p:nvGrpSpPr>
          <p:grpSpPr>
            <a:xfrm>
              <a:off x="7218078" y="-433084"/>
              <a:ext cx="537753" cy="598736"/>
              <a:chOff x="-1396002" y="4197607"/>
              <a:chExt cx="537753" cy="598736"/>
            </a:xfrm>
            <a:grpFill/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B94461F-2F9F-4A2B-81B8-62438E798165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7AD04-8AAA-4181-8E11-DE7D2B8EAF88}"/>
                  </a:ext>
                </a:extLst>
              </p:cNvPr>
              <p:cNvSpPr txBox="1"/>
              <p:nvPr/>
            </p:nvSpPr>
            <p:spPr>
              <a:xfrm>
                <a:off x="-1396002" y="4197607"/>
                <a:ext cx="53775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c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E6635C9-1E95-4A71-9C6C-01D33C85930E}"/>
                </a:ext>
              </a:extLst>
            </p:cNvPr>
            <p:cNvGrpSpPr/>
            <p:nvPr/>
          </p:nvGrpSpPr>
          <p:grpSpPr>
            <a:xfrm>
              <a:off x="6613341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62CEDBA-D061-4E4D-AF99-4409EA1E22EA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FB0F2EA-62FF-4F96-8312-BF3C9FE5B69B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E88391A-6270-4044-BC44-06F7CFD6D284}"/>
                </a:ext>
              </a:extLst>
            </p:cNvPr>
            <p:cNvGrpSpPr/>
            <p:nvPr/>
          </p:nvGrpSpPr>
          <p:grpSpPr>
            <a:xfrm>
              <a:off x="6127873" y="-433084"/>
              <a:ext cx="562009" cy="598736"/>
              <a:chOff x="-1408131" y="4197607"/>
              <a:chExt cx="562009" cy="598736"/>
            </a:xfrm>
            <a:grpFill/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56C282BA-6CB0-4508-B1B4-36661AD9B0DF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DDE786B-50F7-4960-8FD2-1AE8EFFB6BFF}"/>
                  </a:ext>
                </a:extLst>
              </p:cNvPr>
              <p:cNvSpPr txBox="1"/>
              <p:nvPr/>
            </p:nvSpPr>
            <p:spPr>
              <a:xfrm>
                <a:off x="-1408131" y="4197607"/>
                <a:ext cx="562009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B934FB8-27A2-4DAB-90B5-F40417938CCD}"/>
                </a:ext>
              </a:extLst>
            </p:cNvPr>
            <p:cNvGrpSpPr/>
            <p:nvPr/>
          </p:nvGrpSpPr>
          <p:grpSpPr>
            <a:xfrm>
              <a:off x="8315480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03D2CBE-579D-4843-AEC5-2C6D50D9E2DE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9950B4C-672C-4363-B7D9-C8650D8B9277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d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E299DE6-2B3A-4FC2-90F7-2F466C15BEFB}"/>
                </a:ext>
              </a:extLst>
            </p:cNvPr>
            <p:cNvGrpSpPr/>
            <p:nvPr/>
          </p:nvGrpSpPr>
          <p:grpSpPr>
            <a:xfrm>
              <a:off x="9998471" y="-433084"/>
              <a:ext cx="565472" cy="598736"/>
              <a:chOff x="-1409862" y="4197607"/>
              <a:chExt cx="565472" cy="5987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5F8F000-388E-4FB4-8E12-3EF1981C0064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21760A6-1BA8-493C-A77B-4916DBDDA4A4}"/>
                  </a:ext>
                </a:extLst>
              </p:cNvPr>
              <p:cNvSpPr txBox="1"/>
              <p:nvPr/>
            </p:nvSpPr>
            <p:spPr>
              <a:xfrm>
                <a:off x="-1409862" y="4197607"/>
                <a:ext cx="565472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e</a:t>
                </a: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B02E4A6-9B76-4431-A82C-3A42395B4B4B}"/>
                </a:ext>
              </a:extLst>
            </p:cNvPr>
            <p:cNvSpPr txBox="1"/>
            <p:nvPr/>
          </p:nvSpPr>
          <p:spPr>
            <a:xfrm>
              <a:off x="1" y="228601"/>
              <a:ext cx="1722857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Road and bridge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D71F7B6-8E21-4BAC-A82D-62C12EB3C81A}"/>
                </a:ext>
              </a:extLst>
            </p:cNvPr>
            <p:cNvSpPr txBox="1"/>
            <p:nvPr/>
          </p:nvSpPr>
          <p:spPr>
            <a:xfrm>
              <a:off x="1" y="4128835"/>
              <a:ext cx="83087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Sewer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70359B-AD4A-4E9D-AF2F-A8E07E26164F}"/>
                </a:ext>
              </a:extLst>
            </p:cNvPr>
            <p:cNvSpPr txBox="1"/>
            <p:nvPr/>
          </p:nvSpPr>
          <p:spPr>
            <a:xfrm>
              <a:off x="1" y="10151523"/>
              <a:ext cx="98364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Medical</a:t>
              </a:r>
            </a:p>
          </p:txBody>
        </p:sp>
        <p:sp>
          <p:nvSpPr>
            <p:cNvPr id="187" name="Callout: Bent Line 186">
              <a:extLst>
                <a:ext uri="{FF2B5EF4-FFF2-40B4-BE49-F238E27FC236}">
                  <a16:creationId xmlns:a16="http://schemas.microsoft.com/office/drawing/2014/main" id="{EFBB051D-1F82-41CA-AE95-1B47531EB2BD}"/>
                </a:ext>
              </a:extLst>
            </p:cNvPr>
            <p:cNvSpPr/>
            <p:nvPr/>
          </p:nvSpPr>
          <p:spPr>
            <a:xfrm flipH="1">
              <a:off x="3257105" y="1779168"/>
              <a:ext cx="1592580" cy="27432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1944"/>
                <a:gd name="adj6" fmla="val -97066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Close all routes</a:t>
              </a:r>
            </a:p>
          </p:txBody>
        </p:sp>
        <p:sp>
          <p:nvSpPr>
            <p:cNvPr id="188" name="Callout: Bent Line 187">
              <a:extLst>
                <a:ext uri="{FF2B5EF4-FFF2-40B4-BE49-F238E27FC236}">
                  <a16:creationId xmlns:a16="http://schemas.microsoft.com/office/drawing/2014/main" id="{DE7E4F97-CA51-4F47-820E-2A81CF3726FA}"/>
                </a:ext>
              </a:extLst>
            </p:cNvPr>
            <p:cNvSpPr/>
            <p:nvPr/>
          </p:nvSpPr>
          <p:spPr>
            <a:xfrm flipH="1">
              <a:off x="3871513" y="6561268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0848"/>
                <a:gd name="adj6" fmla="val -6337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Contaminated Water </a:t>
              </a:r>
            </a:p>
          </p:txBody>
        </p:sp>
        <p:sp>
          <p:nvSpPr>
            <p:cNvPr id="189" name="Callout: Bent Line 188">
              <a:extLst>
                <a:ext uri="{FF2B5EF4-FFF2-40B4-BE49-F238E27FC236}">
                  <a16:creationId xmlns:a16="http://schemas.microsoft.com/office/drawing/2014/main" id="{4136B3E4-0449-4708-BA78-8AEE83D934E2}"/>
                </a:ext>
              </a:extLst>
            </p:cNvPr>
            <p:cNvSpPr/>
            <p:nvPr/>
          </p:nvSpPr>
          <p:spPr>
            <a:xfrm flipH="1">
              <a:off x="3841621" y="10975228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9751"/>
                <a:gd name="adj6" fmla="val -63712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Asking for rescue team</a:t>
              </a:r>
            </a:p>
          </p:txBody>
        </p:sp>
        <p:sp>
          <p:nvSpPr>
            <p:cNvPr id="190" name="Callout: Bent Line 189">
              <a:extLst>
                <a:ext uri="{FF2B5EF4-FFF2-40B4-BE49-F238E27FC236}">
                  <a16:creationId xmlns:a16="http://schemas.microsoft.com/office/drawing/2014/main" id="{560B7169-7E94-4AA4-A3F8-ED47BE198DE0}"/>
                </a:ext>
              </a:extLst>
            </p:cNvPr>
            <p:cNvSpPr/>
            <p:nvPr/>
          </p:nvSpPr>
          <p:spPr>
            <a:xfrm flipH="1">
              <a:off x="2943634" y="2237673"/>
              <a:ext cx="2264267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8132"/>
                <a:gd name="adj6" fmla="val -7445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Wilson Forest highway &amp; Magritte Bridge</a:t>
              </a:r>
            </a:p>
          </p:txBody>
        </p:sp>
        <p:sp>
          <p:nvSpPr>
            <p:cNvPr id="191" name="Callout: Bent Line 190">
              <a:extLst>
                <a:ext uri="{FF2B5EF4-FFF2-40B4-BE49-F238E27FC236}">
                  <a16:creationId xmlns:a16="http://schemas.microsoft.com/office/drawing/2014/main" id="{20B0F5BC-D535-4F24-9C61-F0FE430F1363}"/>
                </a:ext>
              </a:extLst>
            </p:cNvPr>
            <p:cNvSpPr/>
            <p:nvPr/>
          </p:nvSpPr>
          <p:spPr>
            <a:xfrm flipH="1">
              <a:off x="2907543" y="3131417"/>
              <a:ext cx="2515963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6262"/>
                <a:gd name="adj6" fmla="val -12703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192" name="Callout: Bent Line 191">
              <a:extLst>
                <a:ext uri="{FF2B5EF4-FFF2-40B4-BE49-F238E27FC236}">
                  <a16:creationId xmlns:a16="http://schemas.microsoft.com/office/drawing/2014/main" id="{A059277E-8E7D-4A05-AB37-98956D54287B}"/>
                </a:ext>
              </a:extLst>
            </p:cNvPr>
            <p:cNvSpPr/>
            <p:nvPr/>
          </p:nvSpPr>
          <p:spPr>
            <a:xfrm flipH="1">
              <a:off x="2797459" y="243222"/>
              <a:ext cx="2480622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6918"/>
                <a:gd name="adj6" fmla="val -201040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all route except 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Wilson Forest highway  &amp;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12th of July Bridge</a:t>
              </a:r>
            </a:p>
          </p:txBody>
        </p:sp>
        <p:sp>
          <p:nvSpPr>
            <p:cNvPr id="193" name="Callout: Bent Line 192">
              <a:extLst>
                <a:ext uri="{FF2B5EF4-FFF2-40B4-BE49-F238E27FC236}">
                  <a16:creationId xmlns:a16="http://schemas.microsoft.com/office/drawing/2014/main" id="{5074B8CC-7F87-4B59-85C7-D6EDC0A4F89C}"/>
                </a:ext>
              </a:extLst>
            </p:cNvPr>
            <p:cNvSpPr/>
            <p:nvPr/>
          </p:nvSpPr>
          <p:spPr>
            <a:xfrm flipH="1">
              <a:off x="3527877" y="4705401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53"/>
                <a:gd name="adj6" fmla="val -110025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flooding</a:t>
              </a:r>
            </a:p>
          </p:txBody>
        </p:sp>
        <p:sp>
          <p:nvSpPr>
            <p:cNvPr id="194" name="Callout: Bent Line 193">
              <a:extLst>
                <a:ext uri="{FF2B5EF4-FFF2-40B4-BE49-F238E27FC236}">
                  <a16:creationId xmlns:a16="http://schemas.microsoft.com/office/drawing/2014/main" id="{F5255977-AD88-4746-93EE-E8FCB370221F}"/>
                </a:ext>
              </a:extLst>
            </p:cNvPr>
            <p:cNvSpPr/>
            <p:nvPr/>
          </p:nvSpPr>
          <p:spPr>
            <a:xfrm flipH="1">
              <a:off x="3898052" y="12090701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9691"/>
                <a:gd name="adj6" fmla="val -90181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Shelter demand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8815B46-285B-41E8-B6A9-19F897804525}"/>
                </a:ext>
              </a:extLst>
            </p:cNvPr>
            <p:cNvSpPr txBox="1"/>
            <p:nvPr/>
          </p:nvSpPr>
          <p:spPr>
            <a:xfrm>
              <a:off x="1" y="6113688"/>
              <a:ext cx="83580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Water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127BC65-6DD0-489E-842D-EC212122F7C3}"/>
                </a:ext>
              </a:extLst>
            </p:cNvPr>
            <p:cNvSpPr txBox="1"/>
            <p:nvPr/>
          </p:nvSpPr>
          <p:spPr>
            <a:xfrm>
              <a:off x="1" y="13162501"/>
              <a:ext cx="84812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Power</a:t>
              </a:r>
            </a:p>
          </p:txBody>
        </p:sp>
      </p:grp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3327"/>
            <a:ext cx="9182958" cy="2994137"/>
          </a:xfrm>
          <a:prstGeom prst="rect">
            <a:avLst/>
          </a:prstGeom>
        </p:spPr>
      </p:pic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D02AF-6870-4E4D-9218-F2D6C211626E}"/>
              </a:ext>
            </a:extLst>
          </p:cNvPr>
          <p:cNvSpPr/>
          <p:nvPr/>
        </p:nvSpPr>
        <p:spPr>
          <a:xfrm>
            <a:off x="5301709" y="547039"/>
            <a:ext cx="500014" cy="971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Marker">
            <a:extLst>
              <a:ext uri="{FF2B5EF4-FFF2-40B4-BE49-F238E27FC236}">
                <a16:creationId xmlns:a16="http://schemas.microsoft.com/office/drawing/2014/main" id="{94515B78-23B8-461D-BDDD-F9F40234B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2770" y="1580666"/>
            <a:ext cx="215112" cy="215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C778EE-6705-4E62-9C8B-E039EA40AC71}"/>
              </a:ext>
            </a:extLst>
          </p:cNvPr>
          <p:cNvSpPr txBox="1"/>
          <p:nvPr/>
        </p:nvSpPr>
        <p:spPr>
          <a:xfrm>
            <a:off x="5371103" y="33438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38FA6F-673C-48A2-8BE9-A18FB6495820}"/>
              </a:ext>
            </a:extLst>
          </p:cNvPr>
          <p:cNvSpPr/>
          <p:nvPr/>
        </p:nvSpPr>
        <p:spPr>
          <a:xfrm>
            <a:off x="6990025" y="1037930"/>
            <a:ext cx="1588735" cy="607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Marker">
            <a:extLst>
              <a:ext uri="{FF2B5EF4-FFF2-40B4-BE49-F238E27FC236}">
                <a16:creationId xmlns:a16="http://schemas.microsoft.com/office/drawing/2014/main" id="{67BB733D-7ED4-49C9-98C5-E9F54E527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6330" y="3394092"/>
            <a:ext cx="215112" cy="21511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5F111F1-DB4E-41EF-B02B-2A8B47C58AE0}"/>
              </a:ext>
            </a:extLst>
          </p:cNvPr>
          <p:cNvSpPr txBox="1"/>
          <p:nvPr/>
        </p:nvSpPr>
        <p:spPr>
          <a:xfrm>
            <a:off x="6893062" y="81496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20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E378FC-73E3-4392-9F52-AC150445A7A7}"/>
              </a:ext>
            </a:extLst>
          </p:cNvPr>
          <p:cNvSpPr/>
          <p:nvPr/>
        </p:nvSpPr>
        <p:spPr>
          <a:xfrm>
            <a:off x="7205137" y="1076579"/>
            <a:ext cx="1094475" cy="4567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raphic 141" descr="Marker">
            <a:extLst>
              <a:ext uri="{FF2B5EF4-FFF2-40B4-BE49-F238E27FC236}">
                <a16:creationId xmlns:a16="http://schemas.microsoft.com/office/drawing/2014/main" id="{86611E62-122B-4380-AB3C-30A8D7D7F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1126" y="3163255"/>
            <a:ext cx="215112" cy="215112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F2248BD6-49FB-4695-AB74-DF423087132D}"/>
              </a:ext>
            </a:extLst>
          </p:cNvPr>
          <p:cNvSpPr/>
          <p:nvPr/>
        </p:nvSpPr>
        <p:spPr>
          <a:xfrm>
            <a:off x="7285536" y="2185439"/>
            <a:ext cx="925577" cy="11426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37CC65E2-E67F-4D6B-B39B-0F0344D276FB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 flipV="1">
            <a:off x="5903544" y="2242572"/>
            <a:ext cx="1381993" cy="1902"/>
          </a:xfrm>
          <a:prstGeom prst="bentConnector3">
            <a:avLst>
              <a:gd name="adj1" fmla="val 50000"/>
            </a:avLst>
          </a:prstGeom>
          <a:ln w="95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524877"/>
            <a:ext cx="7937635" cy="261158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0CEB61EA-A492-46A3-85CE-463ABC75AE11}"/>
              </a:ext>
            </a:extLst>
          </p:cNvPr>
          <p:cNvSpPr/>
          <p:nvPr/>
        </p:nvSpPr>
        <p:spPr>
          <a:xfrm>
            <a:off x="5062841" y="480401"/>
            <a:ext cx="334023" cy="9867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Graphic 161" descr="Marker">
            <a:extLst>
              <a:ext uri="{FF2B5EF4-FFF2-40B4-BE49-F238E27FC236}">
                <a16:creationId xmlns:a16="http://schemas.microsoft.com/office/drawing/2014/main" id="{5663B07F-B67A-46B9-996F-5ECC32056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0337" y="2097825"/>
            <a:ext cx="215112" cy="215112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5AE8B626-41EB-43B1-BB71-AB6E6010A04D}"/>
              </a:ext>
            </a:extLst>
          </p:cNvPr>
          <p:cNvSpPr txBox="1"/>
          <p:nvPr/>
        </p:nvSpPr>
        <p:spPr>
          <a:xfrm>
            <a:off x="4331723" y="25308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sensor 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B40EB-1508-495A-B3FD-79DFCB0A6069}"/>
              </a:ext>
            </a:extLst>
          </p:cNvPr>
          <p:cNvCxnSpPr>
            <a:cxnSpLocks/>
          </p:cNvCxnSpPr>
          <p:nvPr/>
        </p:nvCxnSpPr>
        <p:spPr>
          <a:xfrm>
            <a:off x="513223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529ED3A-1EB7-4FB6-B6C2-090376FCBB52}"/>
              </a:ext>
            </a:extLst>
          </p:cNvPr>
          <p:cNvCxnSpPr>
            <a:cxnSpLocks/>
          </p:cNvCxnSpPr>
          <p:nvPr/>
        </p:nvCxnSpPr>
        <p:spPr>
          <a:xfrm>
            <a:off x="5360185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75AD33-A277-4748-8102-9A23E40847AB}"/>
              </a:ext>
            </a:extLst>
          </p:cNvPr>
          <p:cNvCxnSpPr>
            <a:cxnSpLocks/>
          </p:cNvCxnSpPr>
          <p:nvPr/>
        </p:nvCxnSpPr>
        <p:spPr>
          <a:xfrm>
            <a:off x="5731660" y="0"/>
            <a:ext cx="0" cy="53184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1FF4CC-F084-48DC-B7B5-8680A343C1BC}"/>
              </a:ext>
            </a:extLst>
          </p:cNvPr>
          <p:cNvCxnSpPr>
            <a:cxnSpLocks/>
          </p:cNvCxnSpPr>
          <p:nvPr/>
        </p:nvCxnSpPr>
        <p:spPr>
          <a:xfrm>
            <a:off x="5139254" y="2997464"/>
            <a:ext cx="2209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10EC493-FEE7-448A-B978-A4BBEEE8F38C}"/>
              </a:ext>
            </a:extLst>
          </p:cNvPr>
          <p:cNvCxnSpPr>
            <a:cxnSpLocks/>
          </p:cNvCxnSpPr>
          <p:nvPr/>
        </p:nvCxnSpPr>
        <p:spPr>
          <a:xfrm>
            <a:off x="5360185" y="2997464"/>
            <a:ext cx="371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2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87" grpId="0" animBg="1"/>
      <p:bldP spid="90" grpId="0"/>
      <p:bldP spid="141" grpId="0" animBg="1"/>
      <p:bldP spid="151" grpId="0" animBg="1"/>
      <p:bldP spid="161" grpId="0" animBg="1"/>
      <p:bldP spid="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 descr="A picture containing object&#10;&#10;Description automatically generated">
            <a:extLst>
              <a:ext uri="{FF2B5EF4-FFF2-40B4-BE49-F238E27FC236}">
                <a16:creationId xmlns:a16="http://schemas.microsoft.com/office/drawing/2014/main" id="{F29164A3-2726-47D4-9977-D479BB01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" y="2242980"/>
            <a:ext cx="9265578" cy="2931448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CDA937E-4EA9-4AA4-8C06-7DD6D583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7" y="6886146"/>
            <a:ext cx="7937634" cy="260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4D5DB25-A009-4B22-ABFA-685D44763F67}"/>
              </a:ext>
            </a:extLst>
          </p:cNvPr>
          <p:cNvGrpSpPr/>
          <p:nvPr/>
        </p:nvGrpSpPr>
        <p:grpSpPr>
          <a:xfrm>
            <a:off x="6981490" y="394246"/>
            <a:ext cx="1622513" cy="465028"/>
            <a:chOff x="3548961" y="1108414"/>
            <a:chExt cx="1622513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028DB0BB-BE97-415E-9014-D2ECB354AC11}"/>
                </a:ext>
              </a:extLst>
            </p:cNvPr>
            <p:cNvSpPr/>
            <p:nvPr/>
          </p:nvSpPr>
          <p:spPr>
            <a:xfrm>
              <a:off x="3630348" y="1296443"/>
              <a:ext cx="828927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ID-20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22 hours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A57D5DE-925F-452F-BAB6-D421F28D57D1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Scenic Vista</a:t>
              </a:r>
            </a:p>
          </p:txBody>
        </p: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BFF6BA7-633E-4719-A252-8DC8045BB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7" y="1291683"/>
              <a:ext cx="83761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5B2AB669-E6D1-4C0A-9E53-E5BFC5421B19}"/>
              </a:ext>
            </a:extLst>
          </p:cNvPr>
          <p:cNvCxnSpPr>
            <a:cxnSpLocks/>
          </p:cNvCxnSpPr>
          <p:nvPr/>
        </p:nvCxnSpPr>
        <p:spPr>
          <a:xfrm>
            <a:off x="7053528" y="569537"/>
            <a:ext cx="0" cy="231982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2ECD55E-0AF6-45D4-A961-E3AF6EA8660C}"/>
              </a:ext>
            </a:extLst>
          </p:cNvPr>
          <p:cNvGrpSpPr/>
          <p:nvPr/>
        </p:nvGrpSpPr>
        <p:grpSpPr>
          <a:xfrm>
            <a:off x="5399655" y="61430"/>
            <a:ext cx="1641694" cy="372696"/>
            <a:chOff x="3529781" y="1108414"/>
            <a:chExt cx="1641694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AAB04F-8F39-43AD-B3DB-B30CC15013D3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b="1" dirty="0">
                  <a:solidFill>
                    <a:schemeClr val="accent1"/>
                  </a:solidFill>
                </a:rPr>
                <a:t>Shelter:</a:t>
              </a:r>
              <a:r>
                <a:rPr lang="en-US" sz="600" b="1" dirty="0">
                  <a:solidFill>
                    <a:schemeClr val="bg1"/>
                  </a:solidFill>
                </a:rPr>
                <a:t> </a:t>
              </a:r>
              <a:r>
                <a:rPr lang="en-US" sz="600" dirty="0">
                  <a:solidFill>
                    <a:schemeClr val="bg1"/>
                  </a:solidFill>
                </a:rPr>
                <a:t>Shelter demand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5D72627-6471-43DC-B03B-DCF3617D09A4}"/>
                </a:ext>
              </a:extLst>
            </p:cNvPr>
            <p:cNvSpPr txBox="1"/>
            <p:nvPr/>
          </p:nvSpPr>
          <p:spPr>
            <a:xfrm>
              <a:off x="3529781" y="1108414"/>
              <a:ext cx="16416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9E53863-4B59-4513-8742-573E1635E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42E28787-BBF3-4791-93A5-CD5122DEB63A}"/>
              </a:ext>
            </a:extLst>
          </p:cNvPr>
          <p:cNvCxnSpPr>
            <a:cxnSpLocks/>
          </p:cNvCxnSpPr>
          <p:nvPr/>
        </p:nvCxnSpPr>
        <p:spPr>
          <a:xfrm>
            <a:off x="5482758" y="246343"/>
            <a:ext cx="2844" cy="57584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623F938-2951-450B-B76A-DB6160E29482}"/>
              </a:ext>
            </a:extLst>
          </p:cNvPr>
          <p:cNvGrpSpPr/>
          <p:nvPr/>
        </p:nvGrpSpPr>
        <p:grpSpPr>
          <a:xfrm>
            <a:off x="5427447" y="541826"/>
            <a:ext cx="1173261" cy="372696"/>
            <a:chOff x="3484308" y="1108414"/>
            <a:chExt cx="2244460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4462F48D-0F1C-467C-A585-878A59D65CA9}"/>
                </a:ext>
              </a:extLst>
            </p:cNvPr>
            <p:cNvSpPr/>
            <p:nvPr/>
          </p:nvSpPr>
          <p:spPr>
            <a:xfrm>
              <a:off x="3600112" y="1296444"/>
              <a:ext cx="1355729" cy="184666"/>
            </a:xfrm>
            <a:prstGeom prst="rect">
              <a:avLst/>
            </a:prstGeom>
            <a:solidFill>
              <a:srgbClr val="F7E1FF"/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Flooding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5CF9256-89EB-4FA2-8F98-70FCF228ECDB}"/>
                </a:ext>
              </a:extLst>
            </p:cNvPr>
            <p:cNvSpPr txBox="1"/>
            <p:nvPr/>
          </p:nvSpPr>
          <p:spPr>
            <a:xfrm>
              <a:off x="3484308" y="1108414"/>
              <a:ext cx="2244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9B71C1"/>
                  </a:solidFill>
                </a:rPr>
                <a:t>mc3 – 11 neighbors</a:t>
              </a:r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926E536-4DCC-4535-BBC0-61F9C857F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4323" y="1291683"/>
              <a:ext cx="1361518" cy="0"/>
            </a:xfrm>
            <a:prstGeom prst="line">
              <a:avLst/>
            </a:prstGeom>
            <a:ln>
              <a:solidFill>
                <a:srgbClr val="9B7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7C403B4-EECD-4598-9127-504622F7D3DC}"/>
              </a:ext>
            </a:extLst>
          </p:cNvPr>
          <p:cNvCxnSpPr>
            <a:cxnSpLocks/>
          </p:cNvCxnSpPr>
          <p:nvPr/>
        </p:nvCxnSpPr>
        <p:spPr>
          <a:xfrm>
            <a:off x="5484604" y="723628"/>
            <a:ext cx="11915" cy="2516121"/>
          </a:xfrm>
          <a:prstGeom prst="straightConnector1">
            <a:avLst/>
          </a:prstGeom>
          <a:solidFill>
            <a:schemeClr val="bg1"/>
          </a:solidFill>
          <a:ln w="12700">
            <a:solidFill>
              <a:srgbClr val="9B71C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AF16477-B53C-4C11-9972-8605E022B92B}"/>
              </a:ext>
            </a:extLst>
          </p:cNvPr>
          <p:cNvGrpSpPr/>
          <p:nvPr/>
        </p:nvGrpSpPr>
        <p:grpSpPr>
          <a:xfrm>
            <a:off x="5292910" y="1159237"/>
            <a:ext cx="1622513" cy="465028"/>
            <a:chOff x="3548961" y="1108414"/>
            <a:chExt cx="1622513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100401E-F9BE-422B-918F-1C5F86755799}"/>
                </a:ext>
              </a:extLst>
            </p:cNvPr>
            <p:cNvSpPr/>
            <p:nvPr/>
          </p:nvSpPr>
          <p:spPr>
            <a:xfrm>
              <a:off x="3615108" y="1296443"/>
              <a:ext cx="828927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ID-10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6 hours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10ADDB4A-D736-4006-AB60-879E71405B05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Old Town</a:t>
              </a:r>
            </a:p>
          </p:txBody>
        </p: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4F04511-A791-4365-9ABC-C2F29944D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7" y="1291683"/>
              <a:ext cx="8376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A779A5C-3A1C-4B6D-85A3-D9971728E85A}"/>
              </a:ext>
            </a:extLst>
          </p:cNvPr>
          <p:cNvCxnSpPr>
            <a:cxnSpLocks/>
          </p:cNvCxnSpPr>
          <p:nvPr/>
        </p:nvCxnSpPr>
        <p:spPr>
          <a:xfrm>
            <a:off x="5364948" y="1334528"/>
            <a:ext cx="0" cy="192440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21CEA926-FC07-414A-AB28-814FA66EEA3B}"/>
              </a:ext>
            </a:extLst>
          </p:cNvPr>
          <p:cNvGrpSpPr/>
          <p:nvPr/>
        </p:nvGrpSpPr>
        <p:grpSpPr>
          <a:xfrm>
            <a:off x="3615106" y="70094"/>
            <a:ext cx="1556368" cy="372696"/>
            <a:chOff x="3615106" y="1108414"/>
            <a:chExt cx="1556368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6BC315F-5CBC-410B-8292-B5158DD6B12C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Mobile sensor ID-9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4 hours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AA6D227-A533-41EF-88AF-6DF835C7F177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Safe Town</a:t>
              </a:r>
            </a:p>
          </p:txBody>
        </p: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256D532F-28D2-4B3F-AD78-21424F6B7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00D98C3-4A35-4878-B999-C8250D608DE9}"/>
              </a:ext>
            </a:extLst>
          </p:cNvPr>
          <p:cNvCxnSpPr>
            <a:cxnSpLocks/>
          </p:cNvCxnSpPr>
          <p:nvPr/>
        </p:nvCxnSpPr>
        <p:spPr>
          <a:xfrm>
            <a:off x="5139378" y="244699"/>
            <a:ext cx="0" cy="271710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D9D72A4-67D5-4ADA-9BA5-D8829F30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1" y="502431"/>
            <a:ext cx="1639902" cy="1420973"/>
          </a:xfrm>
          <a:prstGeom prst="rect">
            <a:avLst/>
          </a:prstGeom>
          <a:ln>
            <a:solidFill>
              <a:srgbClr val="9B71C1"/>
            </a:solidFill>
          </a:ln>
        </p:spPr>
      </p:pic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708BA84-3E4A-4F02-8EDB-14EE66215625}"/>
              </a:ext>
            </a:extLst>
          </p:cNvPr>
          <p:cNvGrpSpPr/>
          <p:nvPr/>
        </p:nvGrpSpPr>
        <p:grpSpPr>
          <a:xfrm>
            <a:off x="6155452" y="918115"/>
            <a:ext cx="1622514" cy="465029"/>
            <a:chOff x="3548961" y="1108414"/>
            <a:chExt cx="1622514" cy="4650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9D2965E-1E60-426D-88DD-A97B4293A079}"/>
                </a:ext>
              </a:extLst>
            </p:cNvPr>
            <p:cNvSpPr/>
            <p:nvPr/>
          </p:nvSpPr>
          <p:spPr>
            <a:xfrm>
              <a:off x="3615107" y="1296444"/>
              <a:ext cx="152317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</a:t>
              </a:r>
              <a:r>
                <a:rPr lang="en-US" sz="600" dirty="0">
                  <a:solidFill>
                    <a:schemeClr val="accent1"/>
                  </a:solidFill>
                </a:rPr>
                <a:t>:  </a:t>
              </a:r>
              <a:r>
                <a:rPr lang="en-US" sz="600" dirty="0">
                  <a:solidFill>
                    <a:schemeClr val="bg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ECE5693-326A-410B-85CD-EFE9853F63CB}"/>
                </a:ext>
              </a:extLst>
            </p:cNvPr>
            <p:cNvSpPr txBox="1"/>
            <p:nvPr/>
          </p:nvSpPr>
          <p:spPr>
            <a:xfrm>
              <a:off x="3548961" y="1108414"/>
              <a:ext cx="16225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E39B2736-8D0F-4FCF-A462-0291287B7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CEED1CA-ADAD-42E6-AE19-F278A3EF9458}"/>
              </a:ext>
            </a:extLst>
          </p:cNvPr>
          <p:cNvCxnSpPr>
            <a:cxnSpLocks/>
          </p:cNvCxnSpPr>
          <p:nvPr/>
        </p:nvCxnSpPr>
        <p:spPr>
          <a:xfrm>
            <a:off x="6221180" y="1098139"/>
            <a:ext cx="12599" cy="269359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>
            <a:extLst>
              <a:ext uri="{FF2B5EF4-FFF2-40B4-BE49-F238E27FC236}">
                <a16:creationId xmlns:a16="http://schemas.microsoft.com/office/drawing/2014/main" id="{072A5A23-CBB3-4630-8BA1-3DD0945E0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2" y="5503703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885" y="6314298"/>
            <a:ext cx="7937635" cy="26115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AB59599-5646-4691-B9F9-4DC35E23D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2" y="14462161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A783CA2-D1D2-4430-A12A-05602A8F4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33" y="12501856"/>
            <a:ext cx="7937630" cy="196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45" name="Picture 144" descr="A picture containing text&#10;&#10;Description automatically generated">
            <a:extLst>
              <a:ext uri="{FF2B5EF4-FFF2-40B4-BE49-F238E27FC236}">
                <a16:creationId xmlns:a16="http://schemas.microsoft.com/office/drawing/2014/main" id="{0D66145B-F19D-408C-ADB5-B30573128D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8"/>
          <a:stretch/>
        </p:blipFill>
        <p:spPr>
          <a:xfrm>
            <a:off x="645033" y="9880116"/>
            <a:ext cx="7937634" cy="2597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2D322-17CB-4D21-BEE5-46F39EA301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6634"/>
          <a:stretch/>
        </p:blipFill>
        <p:spPr>
          <a:xfrm>
            <a:off x="646430" y="8642439"/>
            <a:ext cx="7936237" cy="126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DBBB4E-6667-432C-A7A1-5B1E411E50C9}"/>
              </a:ext>
            </a:extLst>
          </p:cNvPr>
          <p:cNvGrpSpPr/>
          <p:nvPr/>
        </p:nvGrpSpPr>
        <p:grpSpPr>
          <a:xfrm>
            <a:off x="5344381" y="5752602"/>
            <a:ext cx="350106" cy="389809"/>
            <a:chOff x="-1396002" y="4197607"/>
            <a:chExt cx="537753" cy="598736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ACB202-4642-45D5-930C-95245B03C0BF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B0C06AA-8C45-42DB-AAD1-CC259BB22FAE}"/>
                </a:ext>
              </a:extLst>
            </p:cNvPr>
            <p:cNvSpPr txBox="1"/>
            <p:nvPr/>
          </p:nvSpPr>
          <p:spPr>
            <a:xfrm>
              <a:off x="-1396002" y="4197607"/>
              <a:ext cx="53775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c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1F38539-094C-4A7C-9B5D-A4ADD8552380}"/>
              </a:ext>
            </a:extLst>
          </p:cNvPr>
          <p:cNvGrpSpPr/>
          <p:nvPr/>
        </p:nvGrpSpPr>
        <p:grpSpPr>
          <a:xfrm>
            <a:off x="4950666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1B8777-98E1-4DEE-97F9-E2E64930C222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B429AC-1798-458C-B6CB-D9A8F1F55813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8D22DF8-7987-4D93-AB6D-E1B4D11218E3}"/>
              </a:ext>
            </a:extLst>
          </p:cNvPr>
          <p:cNvGrpSpPr/>
          <p:nvPr/>
        </p:nvGrpSpPr>
        <p:grpSpPr>
          <a:xfrm>
            <a:off x="4634601" y="5752602"/>
            <a:ext cx="365897" cy="389809"/>
            <a:chOff x="-1408131" y="4197607"/>
            <a:chExt cx="562009" cy="598736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C7CE15D-2972-4556-ACE2-4394EA26E207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81507DC-632D-430F-9751-81CE1184F857}"/>
                </a:ext>
              </a:extLst>
            </p:cNvPr>
            <p:cNvSpPr txBox="1"/>
            <p:nvPr/>
          </p:nvSpPr>
          <p:spPr>
            <a:xfrm>
              <a:off x="-1408131" y="4197607"/>
              <a:ext cx="562009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2E010-57A1-47C4-A7F3-0750F7D1B078}"/>
              </a:ext>
            </a:extLst>
          </p:cNvPr>
          <p:cNvGrpSpPr/>
          <p:nvPr/>
        </p:nvGrpSpPr>
        <p:grpSpPr>
          <a:xfrm>
            <a:off x="6058848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C972653-B83E-4CDB-BB86-A394A14D0CF9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FAE734-D614-433B-AFEA-5BEA9F5AB204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CCE3898-35C2-4A09-8D83-E2FA820ED93C}"/>
              </a:ext>
            </a:extLst>
          </p:cNvPr>
          <p:cNvGrpSpPr/>
          <p:nvPr/>
        </p:nvGrpSpPr>
        <p:grpSpPr>
          <a:xfrm>
            <a:off x="7154564" y="5752602"/>
            <a:ext cx="368152" cy="389809"/>
            <a:chOff x="-1409862" y="4197607"/>
            <a:chExt cx="565472" cy="598736"/>
          </a:xfrm>
          <a:solidFill>
            <a:schemeClr val="bg1"/>
          </a:solidFill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B9244E6-A1FF-4FF5-8D67-EE46262C7165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CE85F4D-A3FD-4463-B74D-330D395BD914}"/>
                </a:ext>
              </a:extLst>
            </p:cNvPr>
            <p:cNvSpPr txBox="1"/>
            <p:nvPr/>
          </p:nvSpPr>
          <p:spPr>
            <a:xfrm>
              <a:off x="-1409862" y="4197607"/>
              <a:ext cx="565472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e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5BF9352-073E-4DC0-B36D-CAAB8E985EF3}"/>
              </a:ext>
            </a:extLst>
          </p:cNvPr>
          <p:cNvSpPr txBox="1"/>
          <p:nvPr/>
        </p:nvSpPr>
        <p:spPr>
          <a:xfrm>
            <a:off x="645033" y="6183394"/>
            <a:ext cx="1121671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Road and bridge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01DA0F9-05BD-42D9-8477-07D8F9497242}"/>
              </a:ext>
            </a:extLst>
          </p:cNvPr>
          <p:cNvSpPr txBox="1"/>
          <p:nvPr/>
        </p:nvSpPr>
        <p:spPr>
          <a:xfrm>
            <a:off x="645033" y="8722651"/>
            <a:ext cx="54094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Sewer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2D352E-5BDA-491F-B3EA-4265DC8B4520}"/>
              </a:ext>
            </a:extLst>
          </p:cNvPr>
          <p:cNvSpPr txBox="1"/>
          <p:nvPr/>
        </p:nvSpPr>
        <p:spPr>
          <a:xfrm>
            <a:off x="645033" y="12643738"/>
            <a:ext cx="640405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Medical</a:t>
            </a:r>
          </a:p>
        </p:txBody>
      </p:sp>
      <p:sp>
        <p:nvSpPr>
          <p:cNvPr id="178" name="Callout: Bent Line 177">
            <a:extLst>
              <a:ext uri="{FF2B5EF4-FFF2-40B4-BE49-F238E27FC236}">
                <a16:creationId xmlns:a16="http://schemas.microsoft.com/office/drawing/2014/main" id="{20833EAA-4893-441D-8547-8523D224D0FF}"/>
              </a:ext>
            </a:extLst>
          </p:cNvPr>
          <p:cNvSpPr/>
          <p:nvPr/>
        </p:nvSpPr>
        <p:spPr>
          <a:xfrm flipH="1">
            <a:off x="2765579" y="7192894"/>
            <a:ext cx="1036853" cy="178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1944"/>
              <a:gd name="adj6" fmla="val -97066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79" name="Callout: Bent Line 178">
            <a:extLst>
              <a:ext uri="{FF2B5EF4-FFF2-40B4-BE49-F238E27FC236}">
                <a16:creationId xmlns:a16="http://schemas.microsoft.com/office/drawing/2014/main" id="{5E6EB6B4-020F-475E-B744-54608DA1EF5A}"/>
              </a:ext>
            </a:extLst>
          </p:cNvPr>
          <p:cNvSpPr/>
          <p:nvPr/>
        </p:nvSpPr>
        <p:spPr>
          <a:xfrm flipH="1">
            <a:off x="3165591" y="10306293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0848"/>
              <a:gd name="adj6" fmla="val -6337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Contaminated Water </a:t>
            </a:r>
          </a:p>
        </p:txBody>
      </p:sp>
      <p:sp>
        <p:nvSpPr>
          <p:cNvPr id="180" name="Callout: Bent Line 179">
            <a:extLst>
              <a:ext uri="{FF2B5EF4-FFF2-40B4-BE49-F238E27FC236}">
                <a16:creationId xmlns:a16="http://schemas.microsoft.com/office/drawing/2014/main" id="{199864F8-5785-4CF2-AAA7-F85535063813}"/>
              </a:ext>
            </a:extLst>
          </p:cNvPr>
          <p:cNvSpPr/>
          <p:nvPr/>
        </p:nvSpPr>
        <p:spPr>
          <a:xfrm flipH="1">
            <a:off x="3146130" y="13180013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751"/>
              <a:gd name="adj6" fmla="val -63712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Asking for rescue team</a:t>
            </a:r>
          </a:p>
        </p:txBody>
      </p:sp>
      <p:sp>
        <p:nvSpPr>
          <p:cNvPr id="181" name="Callout: Bent Line 180">
            <a:extLst>
              <a:ext uri="{FF2B5EF4-FFF2-40B4-BE49-F238E27FC236}">
                <a16:creationId xmlns:a16="http://schemas.microsoft.com/office/drawing/2014/main" id="{F143923A-AB10-4D45-B6A9-C0980662B4C5}"/>
              </a:ext>
            </a:extLst>
          </p:cNvPr>
          <p:cNvSpPr/>
          <p:nvPr/>
        </p:nvSpPr>
        <p:spPr>
          <a:xfrm flipH="1">
            <a:off x="2561493" y="7491405"/>
            <a:ext cx="1474157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8132"/>
              <a:gd name="adj6" fmla="val -7445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Wilson Forest highway &amp; Magritte Bridge</a:t>
            </a:r>
          </a:p>
        </p:txBody>
      </p:sp>
      <p:sp>
        <p:nvSpPr>
          <p:cNvPr id="182" name="Callout: Bent Line 181">
            <a:extLst>
              <a:ext uri="{FF2B5EF4-FFF2-40B4-BE49-F238E27FC236}">
                <a16:creationId xmlns:a16="http://schemas.microsoft.com/office/drawing/2014/main" id="{ED4A3E1D-9429-4C0F-8A82-FE8ACB235885}"/>
              </a:ext>
            </a:extLst>
          </p:cNvPr>
          <p:cNvSpPr/>
          <p:nvPr/>
        </p:nvSpPr>
        <p:spPr>
          <a:xfrm flipH="1">
            <a:off x="2537996" y="8073280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183" name="Callout: Bent Line 182">
            <a:extLst>
              <a:ext uri="{FF2B5EF4-FFF2-40B4-BE49-F238E27FC236}">
                <a16:creationId xmlns:a16="http://schemas.microsoft.com/office/drawing/2014/main" id="{244BBB5B-3FF4-4D0C-BEA1-EFEA02DC14F7}"/>
              </a:ext>
            </a:extLst>
          </p:cNvPr>
          <p:cNvSpPr/>
          <p:nvPr/>
        </p:nvSpPr>
        <p:spPr>
          <a:xfrm flipH="1">
            <a:off x="2466326" y="6192913"/>
            <a:ext cx="1615015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918"/>
              <a:gd name="adj6" fmla="val -201040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all route except 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Wilson Forest highway  &amp;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12th of July Bridge</a:t>
            </a:r>
          </a:p>
        </p:txBody>
      </p:sp>
      <p:sp>
        <p:nvSpPr>
          <p:cNvPr id="184" name="Callout: Bent Line 183">
            <a:extLst>
              <a:ext uri="{FF2B5EF4-FFF2-40B4-BE49-F238E27FC236}">
                <a16:creationId xmlns:a16="http://schemas.microsoft.com/office/drawing/2014/main" id="{8D206AD9-8A3A-40F3-ACEF-248457FA1719}"/>
              </a:ext>
            </a:extLst>
          </p:cNvPr>
          <p:cNvSpPr/>
          <p:nvPr/>
        </p:nvSpPr>
        <p:spPr>
          <a:xfrm flipH="1">
            <a:off x="2941866" y="9098026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53"/>
              <a:gd name="adj6" fmla="val -110025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flooding</a:t>
            </a:r>
          </a:p>
        </p:txBody>
      </p:sp>
      <p:sp>
        <p:nvSpPr>
          <p:cNvPr id="185" name="Callout: Bent Line 184">
            <a:extLst>
              <a:ext uri="{FF2B5EF4-FFF2-40B4-BE49-F238E27FC236}">
                <a16:creationId xmlns:a16="http://schemas.microsoft.com/office/drawing/2014/main" id="{0A1461E2-8735-40E2-B126-1A53880409B2}"/>
              </a:ext>
            </a:extLst>
          </p:cNvPr>
          <p:cNvSpPr/>
          <p:nvPr/>
        </p:nvSpPr>
        <p:spPr>
          <a:xfrm flipH="1">
            <a:off x="3182870" y="13906244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9691"/>
              <a:gd name="adj6" fmla="val -90181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Shelter demand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38AD54E-AF2F-4716-81B8-131041C0D239}"/>
              </a:ext>
            </a:extLst>
          </p:cNvPr>
          <p:cNvSpPr txBox="1"/>
          <p:nvPr/>
        </p:nvSpPr>
        <p:spPr>
          <a:xfrm>
            <a:off x="645033" y="10014895"/>
            <a:ext cx="544152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Water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12CE0-A922-4AC2-91BE-E7AF9F4E61F6}"/>
              </a:ext>
            </a:extLst>
          </p:cNvPr>
          <p:cNvSpPr txBox="1"/>
          <p:nvPr/>
        </p:nvSpPr>
        <p:spPr>
          <a:xfrm>
            <a:off x="645033" y="14604043"/>
            <a:ext cx="55217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Power</a:t>
            </a:r>
          </a:p>
        </p:txBody>
      </p: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221278"/>
            <a:ext cx="9182958" cy="2994137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777966" y="1808733"/>
            <a:ext cx="1325173" cy="2542287"/>
            <a:chOff x="5135684" y="1424346"/>
            <a:chExt cx="1325173" cy="25422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5135684" y="1424346"/>
              <a:ext cx="1325173" cy="2542287"/>
              <a:chOff x="5135684" y="1424346"/>
              <a:chExt cx="1325173" cy="254228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5203718" y="1642663"/>
                <a:ext cx="734761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5172774" y="1637724"/>
                <a:ext cx="80998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accent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5135684" y="1424346"/>
                <a:ext cx="13251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328333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6593" y="1638300"/>
              <a:ext cx="73475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8587914" y="2743661"/>
            <a:ext cx="913344" cy="496088"/>
            <a:chOff x="5866416" y="1444354"/>
            <a:chExt cx="913344" cy="4960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5866416" y="1444354"/>
              <a:ext cx="913344" cy="496088"/>
              <a:chOff x="5866416" y="1444354"/>
              <a:chExt cx="913344" cy="4960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6" y="1627623"/>
                <a:ext cx="88754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accent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5873365" y="1444354"/>
                <a:ext cx="90639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30214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Callout: Bent Line 200">
            <a:extLst>
              <a:ext uri="{FF2B5EF4-FFF2-40B4-BE49-F238E27FC236}">
                <a16:creationId xmlns:a16="http://schemas.microsoft.com/office/drawing/2014/main" id="{45A864C7-1569-4454-B6C6-57524A498A31}"/>
              </a:ext>
            </a:extLst>
          </p:cNvPr>
          <p:cNvSpPr/>
          <p:nvPr/>
        </p:nvSpPr>
        <p:spPr>
          <a:xfrm flipH="1">
            <a:off x="3280251" y="7725108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52591D8-BF9E-4631-BCFB-D91ED661EA12}"/>
              </a:ext>
            </a:extLst>
          </p:cNvPr>
          <p:cNvCxnSpPr>
            <a:cxnSpLocks/>
            <a:stCxn id="164" idx="1"/>
            <a:endCxn id="2" idx="3"/>
          </p:cNvCxnSpPr>
          <p:nvPr/>
        </p:nvCxnSpPr>
        <p:spPr>
          <a:xfrm rot="10800000">
            <a:off x="3469209" y="1197777"/>
            <a:ext cx="145898" cy="44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6D37B-7053-4E0A-912D-6F4F6B4EA55B}"/>
              </a:ext>
            </a:extLst>
          </p:cNvPr>
          <p:cNvSpPr txBox="1"/>
          <p:nvPr/>
        </p:nvSpPr>
        <p:spPr>
          <a:xfrm>
            <a:off x="1844989" y="232455"/>
            <a:ext cx="1508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accent1"/>
                </a:solidFill>
              </a:rPr>
              <a:t>Water demand map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6155451" y="1471622"/>
            <a:ext cx="1063289" cy="379075"/>
            <a:chOff x="5140233" y="1433214"/>
            <a:chExt cx="1063289" cy="3790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5140233" y="1433214"/>
              <a:ext cx="1063289" cy="379075"/>
              <a:chOff x="5140233" y="1433214"/>
              <a:chExt cx="1063289" cy="379075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5140233" y="1433214"/>
                <a:ext cx="10632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</a:t>
                </a:r>
                <a:r>
                  <a:rPr lang="en-US" sz="900" dirty="0" err="1">
                    <a:solidFill>
                      <a:schemeClr val="accent1"/>
                    </a:solidFill>
                  </a:rPr>
                  <a:t>Chapparal</a:t>
                </a:r>
                <a:endParaRPr lang="en-US" sz="9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815569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66737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accent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9" y="1627623"/>
              <a:ext cx="81556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20A6BB-2FD9-449C-AB52-6918DC6A02D5}"/>
              </a:ext>
            </a:extLst>
          </p:cNvPr>
          <p:cNvGrpSpPr/>
          <p:nvPr/>
        </p:nvGrpSpPr>
        <p:grpSpPr>
          <a:xfrm>
            <a:off x="3615106" y="498606"/>
            <a:ext cx="1556368" cy="372696"/>
            <a:chOff x="3615106" y="1108414"/>
            <a:chExt cx="1556368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21DAE6-0A54-4C9C-8F20-0BB94F687D5B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Medical:</a:t>
              </a:r>
              <a:r>
                <a:rPr lang="en-US" sz="600" b="1" dirty="0">
                  <a:solidFill>
                    <a:schemeClr val="bg1"/>
                  </a:solidFill>
                </a:rPr>
                <a:t> </a:t>
              </a:r>
              <a:r>
                <a:rPr lang="en-US" sz="600" dirty="0">
                  <a:solidFill>
                    <a:schemeClr val="bg1"/>
                  </a:solidFill>
                </a:rPr>
                <a:t>Asking for rescue team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C0620F0-E031-4567-A14E-E6E325844351}"/>
                </a:ext>
              </a:extLst>
            </p:cNvPr>
            <p:cNvSpPr txBox="1"/>
            <p:nvPr/>
          </p:nvSpPr>
          <p:spPr>
            <a:xfrm>
              <a:off x="4025553" y="1108414"/>
              <a:ext cx="11459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All area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D5F5C18-E7CD-424E-9042-988BF0EBF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01F9E32-DEA7-4E8A-B470-07D9695B0CB6}"/>
              </a:ext>
            </a:extLst>
          </p:cNvPr>
          <p:cNvGrpSpPr/>
          <p:nvPr/>
        </p:nvGrpSpPr>
        <p:grpSpPr>
          <a:xfrm>
            <a:off x="3615106" y="917854"/>
            <a:ext cx="1556369" cy="372696"/>
            <a:chOff x="3615106" y="1108414"/>
            <a:chExt cx="1556369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CCA23BD-8244-4DFB-88C5-049CE91BCFA0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Sewer &amp; Water: </a:t>
              </a:r>
              <a:r>
                <a:rPr lang="en-US" sz="600" dirty="0">
                  <a:solidFill>
                    <a:schemeClr val="bg1"/>
                  </a:solidFill>
                </a:rPr>
                <a:t>Contaminated Water 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1E58451-1D0A-4B4B-8549-CFAEDB17B29F}"/>
                </a:ext>
              </a:extLst>
            </p:cNvPr>
            <p:cNvSpPr txBox="1"/>
            <p:nvPr/>
          </p:nvSpPr>
          <p:spPr>
            <a:xfrm>
              <a:off x="3781095" y="1108414"/>
              <a:ext cx="13903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part of the city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6EA749-4417-4EE6-9BA1-3F7EF4F43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54915AF-F45C-4306-9A67-CB88742CE79F}"/>
              </a:ext>
            </a:extLst>
          </p:cNvPr>
          <p:cNvGrpSpPr/>
          <p:nvPr/>
        </p:nvGrpSpPr>
        <p:grpSpPr>
          <a:xfrm>
            <a:off x="3612191" y="1334528"/>
            <a:ext cx="1556368" cy="557362"/>
            <a:chOff x="3615106" y="1108414"/>
            <a:chExt cx="1556368" cy="5573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C61F0C4-E2C4-4435-B760-5B17131F3818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2B83DE0-F4CB-49E5-B49C-01B1BE3C2553}"/>
                </a:ext>
              </a:extLst>
            </p:cNvPr>
            <p:cNvSpPr txBox="1"/>
            <p:nvPr/>
          </p:nvSpPr>
          <p:spPr>
            <a:xfrm>
              <a:off x="3718457" y="1108414"/>
              <a:ext cx="14530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31D65CF-0EBF-4D3F-A6C6-89A24FF4F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1156894-D84D-4FEB-9730-247849FA26FA}"/>
              </a:ext>
            </a:extLst>
          </p:cNvPr>
          <p:cNvCxnSpPr>
            <a:cxnSpLocks/>
          </p:cNvCxnSpPr>
          <p:nvPr/>
        </p:nvCxnSpPr>
        <p:spPr>
          <a:xfrm>
            <a:off x="4827587" y="2116517"/>
            <a:ext cx="0" cy="77284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E4D6319-0244-4FA9-A692-8113CEA55837}"/>
              </a:ext>
            </a:extLst>
          </p:cNvPr>
          <p:cNvGrpSpPr/>
          <p:nvPr/>
        </p:nvGrpSpPr>
        <p:grpSpPr>
          <a:xfrm>
            <a:off x="3303146" y="1918707"/>
            <a:ext cx="1556369" cy="372696"/>
            <a:chOff x="3615106" y="1108414"/>
            <a:chExt cx="1556369" cy="3726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E45B419-3E94-436E-8560-2B252D5ED5B9}"/>
                </a:ext>
              </a:extLst>
            </p:cNvPr>
            <p:cNvSpPr/>
            <p:nvPr/>
          </p:nvSpPr>
          <p:spPr>
            <a:xfrm>
              <a:off x="3615107" y="1296444"/>
              <a:ext cx="1523173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 </a:t>
              </a:r>
              <a:r>
                <a:rPr lang="en-US" sz="600" dirty="0">
                  <a:solidFill>
                    <a:schemeClr val="accent1"/>
                  </a:solidFill>
                </a:rPr>
                <a:t>:</a:t>
              </a:r>
              <a:r>
                <a:rPr lang="en-US" sz="600" dirty="0">
                  <a:solidFill>
                    <a:schemeClr val="bg1"/>
                  </a:solidFill>
                </a:rPr>
                <a:t> Close all routes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80ABBFD-5627-4BCE-A700-526BB647AD38}"/>
                </a:ext>
              </a:extLst>
            </p:cNvPr>
            <p:cNvSpPr txBox="1"/>
            <p:nvPr/>
          </p:nvSpPr>
          <p:spPr>
            <a:xfrm>
              <a:off x="3621375" y="1108414"/>
              <a:ext cx="1550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1441EE7-CE0E-47C0-915C-F093E6C3A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F2CD42C-6CB2-43F0-B9DA-80F08AFE89E0}"/>
              </a:ext>
            </a:extLst>
          </p:cNvPr>
          <p:cNvCxnSpPr>
            <a:cxnSpLocks/>
          </p:cNvCxnSpPr>
          <p:nvPr/>
        </p:nvCxnSpPr>
        <p:spPr>
          <a:xfrm>
            <a:off x="5138280" y="686636"/>
            <a:ext cx="0" cy="2275166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2015661"/>
            <a:ext cx="1145921" cy="946141"/>
            <a:chOff x="4757622" y="1444354"/>
            <a:chExt cx="1145921" cy="94614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946141"/>
              <a:chOff x="4757622" y="1444354"/>
              <a:chExt cx="1145921" cy="94614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1"/>
                    </a:solidFill>
                  </a:rPr>
                  <a:t>mc1: 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099711" y="1627623"/>
                <a:ext cx="770612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752195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11688" y="1627623"/>
                <a:ext cx="75218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accent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9711" y="1627623"/>
              <a:ext cx="770613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2391382"/>
            <a:ext cx="1145921" cy="1095862"/>
            <a:chOff x="4757622" y="1444354"/>
            <a:chExt cx="1145921" cy="10958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1095862"/>
              <a:chOff x="4757622" y="1444354"/>
              <a:chExt cx="1145921" cy="1095862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b="1" dirty="0">
                    <a:solidFill>
                      <a:schemeClr val="accent1"/>
                    </a:solidFill>
                  </a:rPr>
                  <a:t>Sewer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1"/>
                    </a:solidFill>
                  </a:rPr>
                  <a:t>mc1: 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901916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756332A-6A58-491E-8EBE-ED96568D8DA7}"/>
              </a:ext>
            </a:extLst>
          </p:cNvPr>
          <p:cNvGrpSpPr/>
          <p:nvPr/>
        </p:nvGrpSpPr>
        <p:grpSpPr>
          <a:xfrm>
            <a:off x="7268750" y="2188698"/>
            <a:ext cx="1613900" cy="557362"/>
            <a:chOff x="3557575" y="1108414"/>
            <a:chExt cx="1613900" cy="5573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7425A9C-8C65-4645-A10E-FDA4BD29D0CD}"/>
                </a:ext>
              </a:extLst>
            </p:cNvPr>
            <p:cNvSpPr/>
            <p:nvPr/>
          </p:nvSpPr>
          <p:spPr>
            <a:xfrm>
              <a:off x="3615107" y="1296444"/>
              <a:ext cx="152317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1"/>
                  </a:solidFill>
                </a:rPr>
                <a:t>Roads &amp; Bridge:  </a:t>
              </a:r>
              <a:r>
                <a:rPr lang="en-US" sz="600" dirty="0">
                  <a:solidFill>
                    <a:schemeClr val="bg1"/>
                  </a:solidFill>
                </a:rPr>
                <a:t>Re-open all route except 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Wilson Forest highway  &amp;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12th of July Bridge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4168AFA-1AB9-4C55-A07F-94B37DA22206}"/>
                </a:ext>
              </a:extLst>
            </p:cNvPr>
            <p:cNvSpPr txBox="1"/>
            <p:nvPr/>
          </p:nvSpPr>
          <p:spPr>
            <a:xfrm>
              <a:off x="3557575" y="1108414"/>
              <a:ext cx="16139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mc3 – routes to outside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A747D44-4493-48D0-95B8-4B60587A0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6" y="1291683"/>
              <a:ext cx="152314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B42E519D-81AE-4D16-828B-5173F3D6307E}"/>
              </a:ext>
            </a:extLst>
          </p:cNvPr>
          <p:cNvCxnSpPr>
            <a:cxnSpLocks/>
          </p:cNvCxnSpPr>
          <p:nvPr/>
        </p:nvCxnSpPr>
        <p:spPr>
          <a:xfrm>
            <a:off x="7332238" y="2378311"/>
            <a:ext cx="0" cy="1114401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DDF4ED9B-57C8-4FD5-803C-FB0A2E746698}"/>
              </a:ext>
            </a:extLst>
          </p:cNvPr>
          <p:cNvGrpSpPr/>
          <p:nvPr/>
        </p:nvGrpSpPr>
        <p:grpSpPr>
          <a:xfrm>
            <a:off x="7200868" y="1368749"/>
            <a:ext cx="1680046" cy="465028"/>
            <a:chOff x="3548961" y="1108414"/>
            <a:chExt cx="1680046" cy="4650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B0FE521-02B5-4017-A9D0-4E535BD77936}"/>
                </a:ext>
              </a:extLst>
            </p:cNvPr>
            <p:cNvSpPr/>
            <p:nvPr/>
          </p:nvSpPr>
          <p:spPr>
            <a:xfrm>
              <a:off x="3615108" y="1296443"/>
              <a:ext cx="1613899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</a:rPr>
                <a:t>Mobile sensor ID-21, 22, 24, 25, 27,28, 29, 45 extremely high </a:t>
              </a:r>
              <a:r>
                <a:rPr lang="en-US" sz="600" dirty="0" err="1">
                  <a:solidFill>
                    <a:schemeClr val="bg1"/>
                  </a:solidFill>
                </a:rPr>
                <a:t>cpm</a:t>
              </a:r>
              <a:r>
                <a:rPr lang="en-US" sz="600" dirty="0">
                  <a:solidFill>
                    <a:schemeClr val="bg1"/>
                  </a:solidFill>
                </a:rPr>
                <a:t> in 12 hours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3763DAB8-C62E-4E83-84D0-031B702EF944}"/>
                </a:ext>
              </a:extLst>
            </p:cNvPr>
            <p:cNvSpPr txBox="1"/>
            <p:nvPr/>
          </p:nvSpPr>
          <p:spPr>
            <a:xfrm>
              <a:off x="3548961" y="1108414"/>
              <a:ext cx="1622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75000"/>
                    </a:schemeClr>
                  </a:solidFill>
                </a:rPr>
                <a:t>mc2 – Wilson Forest</a:t>
              </a:r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0B0875E-9DA0-43BF-97C0-393DC1B88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5109" y="1291683"/>
              <a:ext cx="161389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DCB07E0-9E57-469E-8F1D-600F3B336FF4}"/>
              </a:ext>
            </a:extLst>
          </p:cNvPr>
          <p:cNvCxnSpPr>
            <a:cxnSpLocks/>
          </p:cNvCxnSpPr>
          <p:nvPr/>
        </p:nvCxnSpPr>
        <p:spPr>
          <a:xfrm>
            <a:off x="7272906" y="1565360"/>
            <a:ext cx="0" cy="1658423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6525430" y="1937931"/>
            <a:ext cx="1063289" cy="1853799"/>
            <a:chOff x="5131816" y="1423571"/>
            <a:chExt cx="1063289" cy="18537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5131816" y="1423571"/>
              <a:ext cx="1063289" cy="1853799"/>
              <a:chOff x="5131816" y="1423571"/>
              <a:chExt cx="1063289" cy="1853799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175487" y="1627623"/>
                <a:ext cx="8908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accent1"/>
                    </a:solidFill>
                  </a:rPr>
                  <a:t>Sewer</a:t>
                </a:r>
                <a:r>
                  <a:rPr lang="en-US" sz="600" dirty="0">
                    <a:solidFill>
                      <a:schemeClr val="accent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5131816" y="1423571"/>
                <a:ext cx="106328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1"/>
                    </a:solidFill>
                  </a:rPr>
                  <a:t>mc1: 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163907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442BFD-110F-40FF-B57C-CAC26A0B33A6}"/>
              </a:ext>
            </a:extLst>
          </p:cNvPr>
          <p:cNvGrpSpPr/>
          <p:nvPr/>
        </p:nvGrpSpPr>
        <p:grpSpPr>
          <a:xfrm>
            <a:off x="1099275" y="2992591"/>
            <a:ext cx="745714" cy="600893"/>
            <a:chOff x="176780" y="1245254"/>
            <a:chExt cx="745714" cy="60089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F0996F1-470B-4A63-9ED2-99C6387ACCE2}"/>
                </a:ext>
              </a:extLst>
            </p:cNvPr>
            <p:cNvGrpSpPr/>
            <p:nvPr/>
          </p:nvGrpSpPr>
          <p:grpSpPr>
            <a:xfrm>
              <a:off x="176780" y="1245254"/>
              <a:ext cx="562972" cy="261610"/>
              <a:chOff x="-2305050" y="1688470"/>
              <a:chExt cx="562972" cy="261610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C5558AC-E419-4AE1-B04A-77A5F40C2DF8}"/>
                  </a:ext>
                </a:extLst>
              </p:cNvPr>
              <p:cNvSpPr/>
              <p:nvPr/>
            </p:nvSpPr>
            <p:spPr>
              <a:xfrm>
                <a:off x="-2305050" y="1771650"/>
                <a:ext cx="95250" cy="95250"/>
              </a:xfrm>
              <a:prstGeom prst="ellipse">
                <a:avLst/>
              </a:prstGeom>
              <a:solidFill>
                <a:srgbClr val="9B7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40E693F-A2EF-4351-927D-6735C8C8FF6A}"/>
                  </a:ext>
                </a:extLst>
              </p:cNvPr>
              <p:cNvSpPr txBox="1"/>
              <p:nvPr/>
            </p:nvSpPr>
            <p:spPr>
              <a:xfrm>
                <a:off x="-2250551" y="1688470"/>
                <a:ext cx="50847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9B71C1"/>
                    </a:solidFill>
                  </a:rPr>
                  <a:t>Event</a:t>
                </a: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0107D7BA-01EE-478E-993B-E3301565AB2C}"/>
                </a:ext>
              </a:extLst>
            </p:cNvPr>
            <p:cNvGrpSpPr/>
            <p:nvPr/>
          </p:nvGrpSpPr>
          <p:grpSpPr>
            <a:xfrm>
              <a:off x="176780" y="1413657"/>
              <a:ext cx="745714" cy="253916"/>
              <a:chOff x="-2305050" y="1688470"/>
              <a:chExt cx="745714" cy="253916"/>
            </a:xfrm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E1B4B583-7EEB-4A93-99D9-3BFA46E5903B}"/>
                  </a:ext>
                </a:extLst>
              </p:cNvPr>
              <p:cNvSpPr/>
              <p:nvPr/>
            </p:nvSpPr>
            <p:spPr>
              <a:xfrm>
                <a:off x="-2305050" y="1771650"/>
                <a:ext cx="95250" cy="952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2F9918D6-7980-48E3-97ED-E95842C26EC8}"/>
                  </a:ext>
                </a:extLst>
              </p:cNvPr>
              <p:cNvSpPr txBox="1"/>
              <p:nvPr/>
            </p:nvSpPr>
            <p:spPr>
              <a:xfrm>
                <a:off x="-2250551" y="1688470"/>
                <a:ext cx="691215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1"/>
                    </a:solidFill>
                  </a:rPr>
                  <a:t>Resource</a:t>
                </a: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ECF111B-F28E-4ED9-9BD6-31BA56F44494}"/>
                </a:ext>
              </a:extLst>
            </p:cNvPr>
            <p:cNvGrpSpPr/>
            <p:nvPr/>
          </p:nvGrpSpPr>
          <p:grpSpPr>
            <a:xfrm>
              <a:off x="176780" y="1592231"/>
              <a:ext cx="745714" cy="253916"/>
              <a:chOff x="-2305050" y="1688470"/>
              <a:chExt cx="745714" cy="253916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A9440C84-5770-43EB-9285-1B35820F1ADA}"/>
                  </a:ext>
                </a:extLst>
              </p:cNvPr>
              <p:cNvSpPr/>
              <p:nvPr/>
            </p:nvSpPr>
            <p:spPr>
              <a:xfrm>
                <a:off x="-2305050" y="1771650"/>
                <a:ext cx="95250" cy="952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7D20E763-D31E-4193-A82C-5C42CB0D4C65}"/>
                  </a:ext>
                </a:extLst>
              </p:cNvPr>
              <p:cNvSpPr txBox="1"/>
              <p:nvPr/>
            </p:nvSpPr>
            <p:spPr>
              <a:xfrm>
                <a:off x="-2250551" y="1688470"/>
                <a:ext cx="691215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4">
                        <a:lumMod val="75000"/>
                      </a:schemeClr>
                    </a:solidFill>
                  </a:rPr>
                  <a:t>Resource</a:t>
                </a: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5970CB-B9B5-41D0-AEBB-D67B48040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933" y="484956"/>
            <a:ext cx="1665276" cy="1425639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8963D085-1251-472A-B5FB-E2E6AB875D55}"/>
              </a:ext>
            </a:extLst>
          </p:cNvPr>
          <p:cNvCxnSpPr>
            <a:cxnSpLocks/>
            <a:stCxn id="237" idx="1"/>
            <a:endCxn id="70" idx="0"/>
          </p:cNvCxnSpPr>
          <p:nvPr/>
        </p:nvCxnSpPr>
        <p:spPr>
          <a:xfrm rot="10800000">
            <a:off x="894772" y="502431"/>
            <a:ext cx="4593210" cy="319758"/>
          </a:xfrm>
          <a:prstGeom prst="bentConnector4">
            <a:avLst>
              <a:gd name="adj1" fmla="val 4162"/>
              <a:gd name="adj2" fmla="val 234047"/>
            </a:avLst>
          </a:prstGeom>
          <a:ln>
            <a:solidFill>
              <a:srgbClr val="9B7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B950E10D-4919-4B5A-8B30-C4E07EB94797}"/>
              </a:ext>
            </a:extLst>
          </p:cNvPr>
          <p:cNvSpPr txBox="1"/>
          <p:nvPr/>
        </p:nvSpPr>
        <p:spPr>
          <a:xfrm>
            <a:off x="82707" y="232455"/>
            <a:ext cx="8199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9B71C1"/>
                </a:solidFill>
              </a:rPr>
              <a:t>Flooding map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B92FBC-DCE4-43DF-B677-4EC51C8564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94931" y="55657"/>
            <a:ext cx="9655175" cy="1990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AE1A01-5B7A-424C-8DB3-1C522BD312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24938" y="2053347"/>
            <a:ext cx="8462098" cy="192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AF41BF-C94D-42C4-A18E-F7580F6827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93428" y="2250710"/>
            <a:ext cx="9655175" cy="19635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15A4C1-8E6F-4B05-ACA9-3425B28E83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13666" y="3708704"/>
            <a:ext cx="8380286" cy="2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5170">
        <p159:morph option="byObject"/>
      </p:transition>
    </mc:Choice>
    <mc:Fallback xmlns="">
      <p:transition spd="slow" advClick="0" advTm="6517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D79E9AE4-1812-44B2-952E-EFB1E5F6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2130985" y="1809126"/>
            <a:ext cx="5393204" cy="1601767"/>
          </a:xfrm>
          <a:prstGeom prst="rect">
            <a:avLst/>
          </a:prstGeom>
        </p:spPr>
        <p:txBody>
          <a:bodyPr vert="horz" lIns="43003" tIns="21502" rIns="43003" bIns="2150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sz="2257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370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15928</TotalTime>
  <Words>555</Words>
  <Application>Microsoft Office PowerPoint</Application>
  <PresentationFormat>Custom</PresentationFormat>
  <Paragraphs>119</Paragraphs>
  <Slides>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141</cp:revision>
  <dcterms:created xsi:type="dcterms:W3CDTF">2019-07-16T20:38:49Z</dcterms:created>
  <dcterms:modified xsi:type="dcterms:W3CDTF">2019-07-31T00:38:00Z</dcterms:modified>
</cp:coreProperties>
</file>